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81" r:id="rId2"/>
    <p:sldId id="282" r:id="rId3"/>
    <p:sldId id="283" r:id="rId4"/>
    <p:sldId id="287" r:id="rId5"/>
    <p:sldId id="319" r:id="rId6"/>
    <p:sldId id="284" r:id="rId7"/>
    <p:sldId id="256" r:id="rId8"/>
    <p:sldId id="291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95" r:id="rId19"/>
    <p:sldId id="294" r:id="rId20"/>
    <p:sldId id="266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88" r:id="rId31"/>
    <p:sldId id="289" r:id="rId32"/>
    <p:sldId id="311" r:id="rId33"/>
    <p:sldId id="299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00" r:id="rId44"/>
    <p:sldId id="317" r:id="rId45"/>
    <p:sldId id="313" r:id="rId46"/>
    <p:sldId id="314" r:id="rId47"/>
    <p:sldId id="315" r:id="rId48"/>
    <p:sldId id="316" r:id="rId49"/>
    <p:sldId id="310" r:id="rId50"/>
    <p:sldId id="285" r:id="rId51"/>
    <p:sldId id="320" r:id="rId52"/>
    <p:sldId id="322" r:id="rId53"/>
    <p:sldId id="323" r:id="rId54"/>
    <p:sldId id="286" r:id="rId55"/>
    <p:sldId id="321" r:id="rId56"/>
    <p:sldId id="293" r:id="rId57"/>
    <p:sldId id="292" r:id="rId58"/>
    <p:sldId id="318" r:id="rId59"/>
    <p:sldId id="32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" userDrawn="1">
          <p15:clr>
            <a:srgbClr val="A4A3A4"/>
          </p15:clr>
        </p15:guide>
        <p15:guide id="2" pos="1005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pos="2298" userDrawn="1">
          <p15:clr>
            <a:srgbClr val="A4A3A4"/>
          </p15:clr>
        </p15:guide>
        <p15:guide id="5" pos="2638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6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465"/>
    <p:restoredTop sz="94888"/>
  </p:normalViewPr>
  <p:slideViewPr>
    <p:cSldViewPr snapToGrid="0" snapToObjects="1">
      <p:cViewPr varScale="1">
        <p:scale>
          <a:sx n="212" d="100"/>
          <a:sy n="212" d="100"/>
        </p:scale>
        <p:origin x="1280" y="192"/>
      </p:cViewPr>
      <p:guideLst>
        <p:guide orient="horz" pos="154"/>
        <p:guide pos="1005"/>
        <p:guide orient="horz" pos="4156"/>
        <p:guide pos="2298"/>
        <p:guide pos="2638"/>
        <p:guide orient="horz" pos="890"/>
        <p:guide pos="6766"/>
      </p:guideLst>
    </p:cSldViewPr>
  </p:slideViewPr>
  <p:outlineViewPr>
    <p:cViewPr>
      <p:scale>
        <a:sx n="33" d="100"/>
        <a:sy n="33" d="100"/>
      </p:scale>
      <p:origin x="0" y="-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AD68F-10F9-C849-99F8-0F166758B127}" type="datetimeFigureOut">
              <a:rPr lang="de-DE" smtClean="0"/>
              <a:t>02.05.20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62F6-0366-D54F-89AB-04068B825D9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222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9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84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7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14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85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965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203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33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11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028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9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272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40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5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10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455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6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122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19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48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2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8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67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41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31D1-0C93-A94C-A749-40FEED8FA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C2A5-A465-B44D-9B17-AD749FAF4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D70F-FA55-0D4B-8684-506BFD00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9AA21-791E-0343-B3A4-F43F501F3BCD}" type="datetimeFigureOut">
              <a:rPr lang="en-GB" noProof="0" smtClean="0"/>
              <a:t>02/05/2020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E24CD-657E-C645-B253-EFB4C6A6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198FA-720F-0A4C-B095-0A7FC002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52B30-3D07-AD45-A8A0-422908691DC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03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F138-BA38-0642-B05F-10352AD8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39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61E8-69D4-B442-AF76-C8125040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1"/>
            <a:ext cx="10515600" cy="435133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ADCA-B3E3-A74D-B44F-766751AD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fld id="{D679AA21-791E-0343-B3A4-F43F501F3BCD}" type="datetimeFigureOut">
              <a:rPr lang="en-GB" smtClean="0"/>
              <a:pPr/>
              <a:t>02/05/2020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3F9A-F6CC-4E4A-892D-6D3EAE20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fld id="{EBD52B30-3D07-AD45-A8A0-422908691DC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DA694D1-51A5-1743-BF6A-3268796C8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r>
              <a:rPr lang="en-GB"/>
              <a:t>Dr. Michael R. Alvers – michael.r.alvers@gmail.com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4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ADCA-B3E3-A74D-B44F-766751AD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679AA21-791E-0343-B3A4-F43F501F3BCD}" type="datetimeFigureOut">
              <a:rPr lang="en-GB" noProof="0" smtClean="0"/>
              <a:pPr/>
              <a:t>02/05/2020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3F9A-F6CC-4E4A-892D-6D3EAE20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EBD52B30-3D07-AD45-A8A0-422908691DC3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DA694D1-51A5-1743-BF6A-3268796C8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Dr. Michael R. Alvers – michael.r.alvers@gmail.com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694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5517EC-3819-CE4B-B2F9-DF6354FE14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277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5708B-EF58-1D4E-97D1-702A03F9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0BB2-2E40-FE4B-8479-798B6245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80A1-8600-CA44-BD64-A2D1B374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9AA21-791E-0343-B3A4-F43F501F3BCD}" type="datetimeFigureOut">
              <a:rPr lang="en-GB" noProof="0" smtClean="0"/>
              <a:t>02/05/2020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F9A2F-9D35-CE4B-9BEA-4CF42FA9E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Dr. Michael R. Alvers – michael.r.alvers@gmail.com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207BD-8C47-9E47-AB1E-ED82BFDD1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52B30-3D07-AD45-A8A0-422908691DC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954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lvers/coronasimulation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631"/>
            <a:ext cx="9144000" cy="2387600"/>
          </a:xfrm>
        </p:spPr>
        <p:txBody>
          <a:bodyPr>
            <a:normAutofit/>
          </a:bodyPr>
          <a:lstStyle/>
          <a:p>
            <a:r>
              <a:rPr lang="en-GB" sz="4800" noProof="0" dirty="0">
                <a:solidFill>
                  <a:srgbClr val="002060"/>
                </a:solidFill>
                <a:latin typeface="Raleway Light" panose="020B0403030101060003" pitchFamily="34" charset="77"/>
              </a:rPr>
              <a:t>Random Infection Simulation*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48C94-724C-5747-B311-5CB9321F1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8658"/>
            <a:ext cx="9144000" cy="1655762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 Light" panose="020B0403030101060003" pitchFamily="34" charset="77"/>
              </a:rPr>
              <a:t>Dr. Michael R. Alvers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677C4-7DB5-A147-B0C6-975CEBDE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21865" r="1"/>
          <a:stretch/>
        </p:blipFill>
        <p:spPr>
          <a:xfrm>
            <a:off x="4670604" y="3126636"/>
            <a:ext cx="2815200" cy="239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92B23-1996-A54F-8B35-4E47D0A83F1C}"/>
              </a:ext>
            </a:extLst>
          </p:cNvPr>
          <p:cNvSpPr/>
          <p:nvPr/>
        </p:nvSpPr>
        <p:spPr>
          <a:xfrm>
            <a:off x="10663896" y="6512166"/>
            <a:ext cx="1388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  work in progress</a:t>
            </a:r>
            <a:endParaRPr lang="de-DE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089405-AD36-744E-BB37-AD7D90A208A0}"/>
              </a:ext>
            </a:extLst>
          </p:cNvPr>
          <p:cNvSpPr/>
          <p:nvPr/>
        </p:nvSpPr>
        <p:spPr>
          <a:xfrm>
            <a:off x="4518417" y="6260068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last changed </a:t>
            </a:r>
            <a:fld id="{B363B298-9739-9E49-8E9F-E7C149EAF9D1}" type="datetime2">
              <a:rPr lang="en-GB" sz="1400" smtClean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pPr algn="ctr"/>
              <a:t>Saturday, 2 May 2020</a:t>
            </a:fld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6C1F0C-6938-E845-93A8-E132ADB8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44475"/>
            <a:ext cx="8978900" cy="63595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C93B1D-36D6-504E-A416-F97FDBB377AD}"/>
              </a:ext>
            </a:extLst>
          </p:cNvPr>
          <p:cNvSpPr/>
          <p:nvPr/>
        </p:nvSpPr>
        <p:spPr>
          <a:xfrm>
            <a:off x="7897322" y="4223534"/>
            <a:ext cx="12747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3 % </a:t>
            </a:r>
            <a:endParaRPr lang="de-DE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CBAF2C-B0CD-0F4D-AC6B-7703264C77C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604EEC-92D0-BB49-A73A-81E4AFE1C7E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B785F-B8A3-5F49-A8E6-7C25F03DF236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E87F05-8B95-0D46-B5D5-2B5CAED92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FF7F240-EA1A-7448-82B0-6282E67379B6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7701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16942A9-6252-F34E-BBC8-553AD3D4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EC4126-CFDC-E144-AF6B-297B79A20BD9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A09399-5275-F54E-B101-D72BF76B6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B3CD2E-4928-7B4E-8831-8D829EC55815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70D85B-D5C7-B74B-B8A1-05730ED7A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24DA1-4620-7D42-B606-CB8A80B7807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64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742929F-755D-1741-9F2B-F91FFFB4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E23B12-ADB7-BA4D-9D8A-2C4858C54985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D67C23-86FE-DF44-8325-054682BE11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7B872-7DF4-A74E-AC3B-EDFB1AF7BFA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ECF9D-56E2-814F-A12C-687B86876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B8DC-5BBB-6640-94A2-9C037FD07EBB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982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35B7CC1-E8FB-1C44-B632-6A20CBC4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0C9F2F-36BC-D44C-898F-08B6C5C2FBC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664219-FB10-7B41-9046-53E8C3276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0D8C59-01B0-9347-A4D2-E2E419420FF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B52D87-D2EC-0E4D-A2B8-260B823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ABAE6-BE1D-D043-A33D-BCA1548DAA9C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90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14C439-7BAB-0043-B973-7D2B836B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365F88-17D4-294A-A0ED-7AB1A5222B5A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3EA157-9154-6942-900F-4EE045E23C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3C624D-2884-2A40-AB11-CB9B3B79C935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214FA3-C4CA-B946-B423-EA76BB20B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A760EC3-C4B2-3F42-93E2-BC98FF2706AA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763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7FB4D82-96EE-5E4A-BD20-D3C35317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7D52AE-FC4E-5C4A-914D-F8FBCEE01124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1B41B6-C5E5-1643-86A2-8C3FBA0D4BE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C6F73B-89E7-1F42-BFBB-BAE50AFCD56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09BAF8-FE3B-784E-90C1-B07B1B411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FBBE6F-8805-6240-83FA-7A3272A15515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76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0886A4E-AD69-B643-B0AD-3192E9F7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0C4991-07C9-CF49-80FD-600491FC273B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FBC822-75CC-6249-BBFE-393330CE45B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624CDD-DCEA-5644-900F-004AB56FAF6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767CA4-465D-0547-BE21-DA5CF031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1902E-827E-EE4D-A039-B476E2BB4024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920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69B35F5-754B-B64B-BDB5-0B1CC101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EEE85-2DFD-C14D-898D-341709526D85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81BEF-09BF-E748-9439-2D88DC3066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FEB678-77E3-604B-988C-D52E6A2CADE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82D54B-99D6-474F-9A18-5E549F47B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D88DF-3752-7645-92B3-DDCC4F3AAC2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9131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E7E51F0-D10F-DC4B-9D73-4FDF639A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82" y="244474"/>
            <a:ext cx="8990781" cy="63584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F62C22-1471-F14F-AB9F-EE4FA57F097D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F6E0A3-F9E9-7843-91F5-DBF30BE22A73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7F59D-3DB1-AB4F-9807-1A1777FB4CE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47DE20-15DD-5D47-BB80-DB77A57FC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722818-FD18-4A48-8814-76B397906BBD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345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A73F8050-7939-8B46-B2CF-5F909B06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82" y="244474"/>
            <a:ext cx="8990781" cy="63584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F343C9-3A88-AE44-B02C-F4E1B9E69A03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1AB783-1779-9C48-BB02-E709BF21A2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67F655-46B5-7E44-90F9-01214756A1E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D04826-FC92-934B-AE86-0107F4DE9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ED438-783D-C74D-8E70-94F1B4AA320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228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625F-D253-8A42-A83D-8FEFD53203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6754" y="365125"/>
            <a:ext cx="9968845" cy="712788"/>
          </a:xfrm>
        </p:spPr>
        <p:txBody>
          <a:bodyPr>
            <a:normAutofit/>
          </a:bodyPr>
          <a:lstStyle/>
          <a:p>
            <a:r>
              <a:rPr lang="en-GB" sz="32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E0F9B-8944-5249-ADDC-3E06D78947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754" y="1531938"/>
            <a:ext cx="9968845" cy="4351337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aim of this work is to investigate the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variability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in random walks with infection probability.</a:t>
            </a: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A very simple coronaverse is designed as follows ...</a:t>
            </a:r>
          </a:p>
        </p:txBody>
      </p:sp>
      <p:pic>
        <p:nvPicPr>
          <p:cNvPr id="5" name="Picture 4" descr="A picture containing computer, table, laptop, sitting&#10;&#10;Description automatically generated">
            <a:extLst>
              <a:ext uri="{FF2B5EF4-FFF2-40B4-BE49-F238E27FC236}">
                <a16:creationId xmlns:a16="http://schemas.microsoft.com/office/drawing/2014/main" id="{3AFB676D-B4FB-1640-930C-31F36C1B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37" y="3046484"/>
            <a:ext cx="3641834" cy="36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8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AD67CAEE-296D-134B-BE47-09678EFD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BD87B3-7D42-7346-AF6C-C0C3A040D24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1BC400-0B45-6E4A-A32F-94ED00228AA2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82F2C-8D34-BD41-B7C9-2EAE8242194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B3CDA0-D39B-414B-BD5D-2F20E1D5B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C8D8D-57F1-1D4A-9007-F03A83D11E19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37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8CEE07BD-3861-DE48-8353-EE43413F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E71F3B-294D-904A-9ADA-7A2304D521B7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3EE1BA-C1D0-AE4D-9030-65D4CCC9B0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F8616-95ED-704C-8928-86D87E2062F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14D6A6-553B-A94E-B409-07F86A0EF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B1274-E008-EF4D-BB8B-D472EC92DE2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63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1A869CB9-0835-E347-90A6-8FAC4845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3A46A6-460E-244A-A7D1-085715FD1CE1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D9A3F6-4F56-AB48-8A9E-754BC5813170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40F223-95FB-1F4F-8208-DAB44042745C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6C46A-856B-1248-8A2D-BFEA3C863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DECEB-C243-2A4B-8AC8-C73D1E55364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737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D5C449A0-676A-5F4F-A713-D469AA59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866E67-98CB-F84F-B4FA-F16F64A1DC3C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5A0C30-83E7-E24A-A678-CC6A36520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98C9EB-CFB2-C944-85F0-0335192A189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646CE1D-3767-8D45-816B-E314216DA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7BC89-15C8-A44F-A7CC-3A685311391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135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game&#10;&#10;Description automatically generated">
            <a:extLst>
              <a:ext uri="{FF2B5EF4-FFF2-40B4-BE49-F238E27FC236}">
                <a16:creationId xmlns:a16="http://schemas.microsoft.com/office/drawing/2014/main" id="{F1AA9057-DA50-F246-83F6-ADFF77BC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E55E877-33B1-5B4D-A6C4-8BE59BCD0F93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EA482D-5304-BA46-9565-91AE5768AAF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0BA2BDE-0611-1B40-B862-B5C4A4B3794F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2757096-5CD9-8245-A3A5-CB9E2CBAF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A1E11E4-2AF4-754A-8F53-5D2D38372B78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2646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BB1B13B8-7724-544A-8472-67F3FE21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42AD28-ED48-9346-8779-DB0C59B8CFE3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8F916E-5519-B04A-B2D2-4AB4752F699D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AA33-3E8F-5E40-ACDE-A6AFBCEDF920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32A4A4-BD2F-F849-A410-3374B26BC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A66D-CD6C-AC49-AFFA-91EE2EE8236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8F2641D2-BE0C-C343-8083-3D7EAB0D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FAB2F-96E0-B245-8452-313777B5728A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4D9060-C36A-7D45-ADE4-BE8CCA0EFA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94649D-7B28-5546-A361-FC2B307105C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662BF4-E1CD-1D4D-9B2C-46714E03A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2418B-A8FA-8348-80C7-9429B502CB4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291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game&#10;&#10;Description automatically generated">
            <a:extLst>
              <a:ext uri="{FF2B5EF4-FFF2-40B4-BE49-F238E27FC236}">
                <a16:creationId xmlns:a16="http://schemas.microsoft.com/office/drawing/2014/main" id="{7B2EF864-66D9-264D-9682-F3B60FC8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88B3CA-FF00-5040-8818-1C463F16F466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8A4C4F-13DC-B44B-B753-CE617B25CAB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7079ED-F594-A04B-82F0-CA9EB254949F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3C668B-72B5-3D41-8197-2DA2C0CE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D7847-4D42-C74A-9D05-C6AF72AC5AD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937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BB5053B1-5AD0-604F-A93C-C9E5BD72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E20117-22BE-374E-A9C8-2A2FF31D13C7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62E767-470F-544E-94C9-ABFD46B014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3446C-7D20-5B40-9770-CE07E86F2CF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09C1BB-91E3-2248-AE4D-26DF3C796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33F121-7F68-9543-9C68-F4F3FD79279B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2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9865151" cy="4351338"/>
          </a:xfrm>
        </p:spPr>
        <p:txBody>
          <a:bodyPr>
            <a:normAutofit lnSpcReduction="10000"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variability is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very high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especially for smaller infection probabilities.</a:t>
            </a:r>
          </a:p>
          <a:p>
            <a:endParaRPr lang="en-GB" noProof="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For higher infection probabilities the time until the whole population is infected is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much shorter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  <a:p>
            <a:endParaRPr lang="en-GB" noProof="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Investigated should be </a:t>
            </a:r>
          </a:p>
          <a:p>
            <a:pPr lvl="1"/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Range of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possible (random)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moves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and/or infection radius,</a:t>
            </a:r>
          </a:p>
          <a:p>
            <a:pPr lvl="1"/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Quarantine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,</a:t>
            </a:r>
          </a:p>
          <a:p>
            <a:pPr lvl="1"/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Influence of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population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density </a:t>
            </a:r>
            <a:r>
              <a:rPr lang="en-GB" dirty="0">
                <a:solidFill>
                  <a:srgbClr val="C00000"/>
                </a:solidFill>
                <a:latin typeface="Raleway" panose="020B0003030101060003" pitchFamily="34" charset="0"/>
              </a:rPr>
              <a:t>(TODO)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8638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94C-D9B3-0C4B-BF13-4515A00C8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0766" y="365125"/>
            <a:ext cx="10034833" cy="712788"/>
          </a:xfrm>
        </p:spPr>
        <p:txBody>
          <a:bodyPr>
            <a:normAutofit/>
          </a:bodyPr>
          <a:lstStyle/>
          <a:p>
            <a:r>
              <a:rPr lang="en-GB" sz="36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Simulation settings</a:t>
            </a:r>
          </a:p>
        </p:txBody>
      </p:sp>
      <p:pic>
        <p:nvPicPr>
          <p:cNvPr id="4" name="Picture 3" descr="A picture containing computer, table, laptop, sitting&#10;&#10;Description automatically generated">
            <a:extLst>
              <a:ext uri="{FF2B5EF4-FFF2-40B4-BE49-F238E27FC236}">
                <a16:creationId xmlns:a16="http://schemas.microsoft.com/office/drawing/2014/main" id="{5132B0E7-3538-4245-A4B1-BD1A8854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70" y="2301766"/>
            <a:ext cx="3641834" cy="36418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A7ADF-A557-0143-A2EE-81E62004F689}"/>
              </a:ext>
            </a:extLst>
          </p:cNvPr>
          <p:cNvCxnSpPr>
            <a:cxnSpLocks/>
          </p:cNvCxnSpPr>
          <p:nvPr/>
        </p:nvCxnSpPr>
        <p:spPr>
          <a:xfrm>
            <a:off x="1378100" y="5812548"/>
            <a:ext cx="3064946" cy="0"/>
          </a:xfrm>
          <a:prstGeom prst="straightConnector1">
            <a:avLst/>
          </a:prstGeom>
          <a:ln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617497-F138-C54D-8388-C764C36A0155}"/>
              </a:ext>
            </a:extLst>
          </p:cNvPr>
          <p:cNvSpPr/>
          <p:nvPr/>
        </p:nvSpPr>
        <p:spPr>
          <a:xfrm>
            <a:off x="1616451" y="5882026"/>
            <a:ext cx="2676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world size = 160 units</a:t>
            </a:r>
            <a:endParaRPr lang="de-DE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A59FB-A791-CE42-81D7-DDF2730D70C5}"/>
              </a:ext>
            </a:extLst>
          </p:cNvPr>
          <p:cNvSpPr/>
          <p:nvPr/>
        </p:nvSpPr>
        <p:spPr>
          <a:xfrm>
            <a:off x="1337257" y="2025134"/>
            <a:ext cx="326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coronaverses are squared</a:t>
            </a:r>
            <a:endParaRPr lang="de-DE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47113-70DD-E946-B212-1AD422CB6914}"/>
              </a:ext>
            </a:extLst>
          </p:cNvPr>
          <p:cNvSpPr/>
          <p:nvPr/>
        </p:nvSpPr>
        <p:spPr>
          <a:xfrm>
            <a:off x="5403622" y="1267144"/>
            <a:ext cx="5169052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500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 individuals move </a:t>
            </a:r>
            <a:r>
              <a:rPr lang="en-GB" sz="2000" i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per time step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randomly within a box of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one third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of the whole coronaverse.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Two individuals can infect each other if the distance is below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 units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* of the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coronaverse world size = 160 (infection ‘radius’**).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infected individuals recover or die (can be removed) after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</a:rPr>
              <a:t>600 time steps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(following ‘steps’).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4.000 simulations run in parallel for statistical coverage.</a:t>
            </a:r>
          </a:p>
          <a:p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982F4-0874-264E-B298-66328EAA7846}"/>
              </a:ext>
            </a:extLst>
          </p:cNvPr>
          <p:cNvSpPr/>
          <p:nvPr/>
        </p:nvSpPr>
        <p:spPr>
          <a:xfrm>
            <a:off x="7872567" y="6318092"/>
            <a:ext cx="42338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  sayed if other numbers are used in the following simulations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** for performance reasons a box test is performed</a:t>
            </a:r>
            <a:endParaRPr lang="de-DE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26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Range of movement</a:t>
            </a:r>
          </a:p>
        </p:txBody>
      </p:sp>
    </p:spTree>
    <p:extLst>
      <p:ext uri="{BB962C8B-B14F-4D97-AF65-F5344CB8AC3E}">
        <p14:creationId xmlns:p14="http://schemas.microsoft.com/office/powerpoint/2010/main" val="479447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78739DB-8560-454B-AFE8-23266CB6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95" y="4130648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92B4C3-6C29-374B-8C9B-84ACC740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2" y="4142678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88313D67-88B5-2A4F-85D2-BB796EDC8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51" y="1459540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B207F-71D3-DC47-9D84-A937DC6B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94" y="1458605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27FB19E-949E-7D47-BB69-27968AEA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356" y="1465167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F4D026B-19C0-DC40-B124-8FC96381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6"/>
            <a:ext cx="10836442" cy="713398"/>
          </a:xfrm>
        </p:spPr>
        <p:txBody>
          <a:bodyPr/>
          <a:lstStyle/>
          <a:p>
            <a:r>
              <a:rPr lang="en-GB" dirty="0"/>
              <a:t>Influence of Individual Size (at 3%)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D595F1B-4CAD-6149-87E3-0CEACEE9A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622" y="4118864"/>
            <a:ext cx="3450770" cy="2440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6BB61-451A-C746-A4D5-693908F3B2BB}"/>
              </a:ext>
            </a:extLst>
          </p:cNvPr>
          <p:cNvSpPr/>
          <p:nvPr/>
        </p:nvSpPr>
        <p:spPr>
          <a:xfrm>
            <a:off x="476434" y="1468001"/>
            <a:ext cx="1872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3 units (of 160)</a:t>
            </a:r>
            <a:endParaRPr lang="de-DE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FE807C-5C3C-D84C-AD49-56FC0CD5E84A}"/>
              </a:ext>
            </a:extLst>
          </p:cNvPr>
          <p:cNvSpPr/>
          <p:nvPr/>
        </p:nvSpPr>
        <p:spPr>
          <a:xfrm>
            <a:off x="494367" y="4153033"/>
            <a:ext cx="1889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6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 units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 (of 160)</a:t>
            </a:r>
            <a:endParaRPr lang="de-DE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7C49E-DFEB-1F41-B387-3BD5398356A8}"/>
              </a:ext>
            </a:extLst>
          </p:cNvPr>
          <p:cNvSpPr/>
          <p:nvPr/>
        </p:nvSpPr>
        <p:spPr>
          <a:xfrm>
            <a:off x="4193812" y="1459357"/>
            <a:ext cx="1873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4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65860-AAF7-294C-ACFC-9B23E52B8DE3}"/>
              </a:ext>
            </a:extLst>
          </p:cNvPr>
          <p:cNvSpPr/>
          <p:nvPr/>
        </p:nvSpPr>
        <p:spPr>
          <a:xfrm>
            <a:off x="7915743" y="1470392"/>
            <a:ext cx="18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C6FE2B-69D9-A946-B3F2-291133540201}"/>
              </a:ext>
            </a:extLst>
          </p:cNvPr>
          <p:cNvSpPr/>
          <p:nvPr/>
        </p:nvSpPr>
        <p:spPr>
          <a:xfrm>
            <a:off x="4206931" y="4140541"/>
            <a:ext cx="18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7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65693D-2DA0-AB4A-B40E-AD98616599CA}"/>
              </a:ext>
            </a:extLst>
          </p:cNvPr>
          <p:cNvSpPr/>
          <p:nvPr/>
        </p:nvSpPr>
        <p:spPr>
          <a:xfrm>
            <a:off x="7904504" y="4128049"/>
            <a:ext cx="1886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8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644500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9865151" cy="4351338"/>
          </a:xfrm>
        </p:spPr>
        <p:txBody>
          <a:bodyPr>
            <a:normAutofit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range of movement which can be interpreted as social distancing has (expectedly) ‘more or less’ the same effect as infection probability.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Smaller movements = flatter curve.</a:t>
            </a:r>
          </a:p>
        </p:txBody>
      </p:sp>
    </p:spTree>
    <p:extLst>
      <p:ext uri="{BB962C8B-B14F-4D97-AF65-F5344CB8AC3E}">
        <p14:creationId xmlns:p14="http://schemas.microsoft.com/office/powerpoint/2010/main" val="30002540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Quarantine</a:t>
            </a:r>
          </a:p>
        </p:txBody>
      </p:sp>
    </p:spTree>
    <p:extLst>
      <p:ext uri="{BB962C8B-B14F-4D97-AF65-F5344CB8AC3E}">
        <p14:creationId xmlns:p14="http://schemas.microsoft.com/office/powerpoint/2010/main" val="3722851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4D3508D-43A1-B941-9BDD-2EA1269C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688CDE-591D-5B48-A28C-0422F8638F29}"/>
              </a:ext>
            </a:extLst>
          </p:cNvPr>
          <p:cNvSpPr/>
          <p:nvPr/>
        </p:nvSpPr>
        <p:spPr>
          <a:xfrm>
            <a:off x="1678863" y="352853"/>
            <a:ext cx="46842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No quarantine (at 3%)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39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FF235D-25F1-3843-BF1D-C683EE7E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0A230-92AB-694B-8573-C437978BE67D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0.1%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54886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9355854-43D1-C941-B960-8B42D300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4E754A-3E1B-0746-A8CA-A9E53F64EAC9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0.5%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75014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FE8B88B-2FF7-144A-8B90-16FE74F0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37E7AD-56DB-C541-B89C-FA9295AA22F6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1.0%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93556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449064F-F496-A149-8165-24CF57BD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2CEDC6-D6F1-7341-82F8-C031A6CB4E34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5.0%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76147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BF752DE-8AC6-DA49-8115-C15A3DB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D1918-CA76-6F4A-BA05-192DCCBA9343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47729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CCF2C-C8DF-5040-BF74-151B52A7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2" y="365126"/>
            <a:ext cx="10912098" cy="713398"/>
          </a:xfrm>
        </p:spPr>
        <p:txBody>
          <a:bodyPr/>
          <a:lstStyle/>
          <a:p>
            <a:r>
              <a:rPr lang="en-GB" dirty="0"/>
              <a:t>Example Simulations</a:t>
            </a:r>
          </a:p>
        </p:txBody>
      </p:sp>
      <p:pic>
        <p:nvPicPr>
          <p:cNvPr id="9" name="Picture 8" descr="A picture containing building, outdoor, street, sign&#10;&#10;Description automatically generated">
            <a:extLst>
              <a:ext uri="{FF2B5EF4-FFF2-40B4-BE49-F238E27FC236}">
                <a16:creationId xmlns:a16="http://schemas.microsoft.com/office/drawing/2014/main" id="{06A58A71-D6C7-F544-ACF6-E01459F9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" t="6674" r="3759" b="9254"/>
          <a:stretch/>
        </p:blipFill>
        <p:spPr>
          <a:xfrm>
            <a:off x="7243152" y="1644480"/>
            <a:ext cx="4487779" cy="1395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green, sitting, meter&#10;&#10;Description automatically generated">
            <a:extLst>
              <a:ext uri="{FF2B5EF4-FFF2-40B4-BE49-F238E27FC236}">
                <a16:creationId xmlns:a16="http://schemas.microsoft.com/office/drawing/2014/main" id="{A7B1657B-C84D-AD48-8987-FA8233DE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705" y="2494642"/>
            <a:ext cx="2346991" cy="386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C523A-B82E-7545-899A-FBBA59EAD010}"/>
              </a:ext>
            </a:extLst>
          </p:cNvPr>
          <p:cNvSpPr/>
          <p:nvPr/>
        </p:nvSpPr>
        <p:spPr>
          <a:xfrm>
            <a:off x="8284301" y="6237052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8 cores 2.8 GHz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A5080-D79F-C345-A996-1B3E3FF2149A}"/>
              </a:ext>
            </a:extLst>
          </p:cNvPr>
          <p:cNvSpPr/>
          <p:nvPr/>
        </p:nvSpPr>
        <p:spPr>
          <a:xfrm>
            <a:off x="7202296" y="1281659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4.000 simulation run in parallel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8F7E0B-221B-394E-9F2D-987DC4645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" t="8443" r="55326" b="10462"/>
          <a:stretch/>
        </p:blipFill>
        <p:spPr>
          <a:xfrm>
            <a:off x="546652" y="1172817"/>
            <a:ext cx="5307496" cy="5096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D64F7F-62F9-B345-9147-715B1E39F1F1}"/>
              </a:ext>
            </a:extLst>
          </p:cNvPr>
          <p:cNvSpPr/>
          <p:nvPr/>
        </p:nvSpPr>
        <p:spPr>
          <a:xfrm>
            <a:off x="496696" y="6314172"/>
            <a:ext cx="5427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Light" panose="020B0403030101060003" pitchFamily="34" charset="77"/>
              </a:rPr>
              <a:t>green: recovered, red: infected, white never infected</a:t>
            </a:r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26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5953D49-D977-374B-B43B-3DA32B04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C5FB5-694D-1B43-93E1-2EBE06E93483}"/>
              </a:ext>
            </a:extLst>
          </p:cNvPr>
          <p:cNvSpPr/>
          <p:nvPr/>
        </p:nvSpPr>
        <p:spPr>
          <a:xfrm>
            <a:off x="1711813" y="344613"/>
            <a:ext cx="5520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20%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491331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68D7650-E252-4547-A922-E45BDEC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FFA37-6B2C-6542-8E2C-E9AC61F7C12D}"/>
              </a:ext>
            </a:extLst>
          </p:cNvPr>
          <p:cNvSpPr/>
          <p:nvPr/>
        </p:nvSpPr>
        <p:spPr>
          <a:xfrm>
            <a:off x="1711813" y="344613"/>
            <a:ext cx="5520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50%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813773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C7A67B5-D9D8-BC41-ADDA-33320439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3E860-EE37-3B4A-AF4D-15016415783E}"/>
              </a:ext>
            </a:extLst>
          </p:cNvPr>
          <p:cNvSpPr/>
          <p:nvPr/>
        </p:nvSpPr>
        <p:spPr>
          <a:xfrm>
            <a:off x="1711813" y="344613"/>
            <a:ext cx="5704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100%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176888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Quarantine time</a:t>
            </a:r>
          </a:p>
        </p:txBody>
      </p:sp>
    </p:spTree>
    <p:extLst>
      <p:ext uri="{BB962C8B-B14F-4D97-AF65-F5344CB8AC3E}">
        <p14:creationId xmlns:p14="http://schemas.microsoft.com/office/powerpoint/2010/main" val="3979907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909EDE9-36BD-EC43-80BF-52700252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59E9F-0FD4-1F45-A811-F99E9B0DD642}"/>
              </a:ext>
            </a:extLst>
          </p:cNvPr>
          <p:cNvSpPr/>
          <p:nvPr/>
        </p:nvSpPr>
        <p:spPr>
          <a:xfrm>
            <a:off x="1711813" y="344613"/>
            <a:ext cx="531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300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72095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FC27642-6339-6542-A355-4312D6B2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5390B-F8F2-5C4A-A6D5-DEC059EA3635}"/>
              </a:ext>
            </a:extLst>
          </p:cNvPr>
          <p:cNvSpPr/>
          <p:nvPr/>
        </p:nvSpPr>
        <p:spPr>
          <a:xfrm>
            <a:off x="1711813" y="344613"/>
            <a:ext cx="5236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</a:t>
            </a:r>
            <a:r>
              <a:rPr lang="en-GB" sz="2800" b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250</a:t>
            </a:r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49259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E783DC2-6CE5-8641-9FEF-4F2ACD4A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E4D02-DBE4-3940-987E-4BEB9E054C64}"/>
              </a:ext>
            </a:extLst>
          </p:cNvPr>
          <p:cNvSpPr/>
          <p:nvPr/>
        </p:nvSpPr>
        <p:spPr>
          <a:xfrm>
            <a:off x="1711813" y="344613"/>
            <a:ext cx="5260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200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41213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09956-5FA8-3E47-9AC8-075CF2B8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FE087-D98F-0442-A991-96DF45913EEE}"/>
              </a:ext>
            </a:extLst>
          </p:cNvPr>
          <p:cNvSpPr/>
          <p:nvPr/>
        </p:nvSpPr>
        <p:spPr>
          <a:xfrm>
            <a:off x="1711813" y="344613"/>
            <a:ext cx="5199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150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3432216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585704-BA8B-9348-9598-C0C3114F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E92E38-CE25-3945-9318-945D0E71F542}"/>
              </a:ext>
            </a:extLst>
          </p:cNvPr>
          <p:cNvSpPr/>
          <p:nvPr/>
        </p:nvSpPr>
        <p:spPr>
          <a:xfrm>
            <a:off x="1711813" y="344613"/>
            <a:ext cx="5223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100 steps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268965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10677194" cy="4351338"/>
          </a:xfrm>
        </p:spPr>
        <p:txBody>
          <a:bodyPr>
            <a:normAutofit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Detecting infected individuals after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half time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of recovery time (here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300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of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600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steps) and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s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ending them to quarantine has good effect on the curve.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This is especially true for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smaller numbers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in the range 0.1% – 10%. Higher numbers show almost ‘no’ effect.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b="1" noProof="0" dirty="0">
                <a:solidFill>
                  <a:srgbClr val="C00000"/>
                </a:solidFill>
                <a:latin typeface="Raleway" panose="020B0003030101060003" pitchFamily="34" charset="0"/>
              </a:rPr>
              <a:t>The sooner infected individuals go to quarantine the flatter curve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. This measure is the most effective measure and therefor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highly recommended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0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BD037-C88E-814E-9B96-E9113B2DC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452"/>
            <a:ext cx="12184720" cy="59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4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175813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AE54-BB08-F746-AFA8-140E687E7BD0}"/>
              </a:ext>
            </a:extLst>
          </p:cNvPr>
          <p:cNvSpPr txBox="1">
            <a:spLocks/>
          </p:cNvSpPr>
          <p:nvPr/>
        </p:nvSpPr>
        <p:spPr>
          <a:xfrm>
            <a:off x="650448" y="1311442"/>
            <a:ext cx="10854615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Calculating by “sampling the whole space” is prohibitive due to limitations in computing time (5 Parameters in 10 discretisations lead to 1 Million combinations, to 1 Billion simulations, resulting in 1181 days computing time on a desktop computer.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C2BFD0-9D2B-7647-A859-C62AFCD7A0C5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Modelling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22085-6F5E-514C-99F4-85549AE2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"/>
          <a:stretch/>
        </p:blipFill>
        <p:spPr>
          <a:xfrm>
            <a:off x="1365609" y="3706444"/>
            <a:ext cx="9461500" cy="229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748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2BFD0-9D2B-7647-A859-C62AFCD7A0C5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Modelling the system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FF577-594C-484C-950E-E46E3FD7AA28}"/>
              </a:ext>
            </a:extLst>
          </p:cNvPr>
          <p:cNvSpPr txBox="1">
            <a:spLocks/>
          </p:cNvSpPr>
          <p:nvPr/>
        </p:nvSpPr>
        <p:spPr>
          <a:xfrm>
            <a:off x="650448" y="1311442"/>
            <a:ext cx="10800024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The idea is to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learn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the model. Thereby a smaller subset is calculated. Calculation time is about some days. 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The output is taken as the input for a Neural Network. The NN has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input nodes and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output nodes. Thereby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is e.g. 5 (see above) and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is set, depending on desired resolution (e.g. 100).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The next step is to learn probability distributions “produced” by certain input parameter settings. Again, depending on the desired output resolution, the number of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output nodes can be chosen to be 100 x 100 = 10.000.</a:t>
            </a:r>
          </a:p>
        </p:txBody>
      </p:sp>
    </p:spTree>
    <p:extLst>
      <p:ext uri="{BB962C8B-B14F-4D97-AF65-F5344CB8AC3E}">
        <p14:creationId xmlns:p14="http://schemas.microsoft.com/office/powerpoint/2010/main" val="3526078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6AD54-4CAB-1840-8A65-A505252C47F0}"/>
              </a:ext>
            </a:extLst>
          </p:cNvPr>
          <p:cNvGrpSpPr/>
          <p:nvPr/>
        </p:nvGrpSpPr>
        <p:grpSpPr>
          <a:xfrm>
            <a:off x="2570823" y="2976586"/>
            <a:ext cx="7310156" cy="3189960"/>
            <a:chOff x="1571586" y="2105554"/>
            <a:chExt cx="9363222" cy="40858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5E83D6-7AB5-3248-8F9A-F99B9856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" t="21865" r="1"/>
            <a:stretch/>
          </p:blipFill>
          <p:spPr>
            <a:xfrm>
              <a:off x="6126424" y="2105554"/>
              <a:ext cx="4808384" cy="408586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BEBDE7-25E7-8F43-86C1-9C576A75D0F4}"/>
                </a:ext>
              </a:extLst>
            </p:cNvPr>
            <p:cNvGrpSpPr/>
            <p:nvPr/>
          </p:nvGrpSpPr>
          <p:grpSpPr>
            <a:xfrm>
              <a:off x="1571586" y="2388363"/>
              <a:ext cx="3345738" cy="3514299"/>
              <a:chOff x="1571586" y="2388363"/>
              <a:chExt cx="3345738" cy="351429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6103BF4-D8FC-1C46-A0F3-FB1CC82A80D4}"/>
                  </a:ext>
                </a:extLst>
              </p:cNvPr>
              <p:cNvGrpSpPr/>
              <p:nvPr/>
            </p:nvGrpSpPr>
            <p:grpSpPr>
              <a:xfrm>
                <a:off x="1596608" y="2388363"/>
                <a:ext cx="3320716" cy="272955"/>
                <a:chOff x="1596608" y="2388363"/>
                <a:chExt cx="3320716" cy="272955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659B7BDA-9C69-4F45-A431-FD5796481A40}"/>
                    </a:ext>
                  </a:extLst>
                </p:cNvPr>
                <p:cNvCxnSpPr/>
                <p:nvPr/>
              </p:nvCxnSpPr>
              <p:spPr>
                <a:xfrm>
                  <a:off x="1596608" y="2536152"/>
                  <a:ext cx="3320716" cy="0"/>
                </a:xfrm>
                <a:prstGeom prst="line">
                  <a:avLst/>
                </a:prstGeom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35A61CD0-578A-DF43-ADE1-EC4D8000E26C}"/>
                    </a:ext>
                  </a:extLst>
                </p:cNvPr>
                <p:cNvSpPr/>
                <p:nvPr/>
              </p:nvSpPr>
              <p:spPr>
                <a:xfrm>
                  <a:off x="3330055" y="2388363"/>
                  <a:ext cx="272955" cy="272955"/>
                </a:xfrm>
                <a:prstGeom prst="ellipse">
                  <a:avLst/>
                </a:prstGeom>
                <a:solidFill>
                  <a:schemeClr val="bg1"/>
                </a:solidFill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F0CC101-2B3C-4540-9075-53024577BF39}"/>
                  </a:ext>
                </a:extLst>
              </p:cNvPr>
              <p:cNvGrpSpPr/>
              <p:nvPr/>
            </p:nvGrpSpPr>
            <p:grpSpPr>
              <a:xfrm>
                <a:off x="1571587" y="3141266"/>
                <a:ext cx="3320716" cy="272955"/>
                <a:chOff x="1571587" y="3141266"/>
                <a:chExt cx="3320716" cy="27295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9A87945-0651-934F-8FB8-EEC2F04A5FE9}"/>
                    </a:ext>
                  </a:extLst>
                </p:cNvPr>
                <p:cNvCxnSpPr/>
                <p:nvPr/>
              </p:nvCxnSpPr>
              <p:spPr>
                <a:xfrm>
                  <a:off x="1571587" y="3289055"/>
                  <a:ext cx="3320716" cy="0"/>
                </a:xfrm>
                <a:prstGeom prst="line">
                  <a:avLst/>
                </a:prstGeom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AC86DB-A3C1-0543-A3A1-A2A3D392BF65}"/>
                    </a:ext>
                  </a:extLst>
                </p:cNvPr>
                <p:cNvSpPr/>
                <p:nvPr/>
              </p:nvSpPr>
              <p:spPr>
                <a:xfrm>
                  <a:off x="2800065" y="3141266"/>
                  <a:ext cx="272955" cy="272955"/>
                </a:xfrm>
                <a:prstGeom prst="ellipse">
                  <a:avLst/>
                </a:prstGeom>
                <a:solidFill>
                  <a:schemeClr val="bg1"/>
                </a:solidFill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003FAA-5962-5547-8356-4D893FF20D8C}"/>
                  </a:ext>
                </a:extLst>
              </p:cNvPr>
              <p:cNvGrpSpPr/>
              <p:nvPr/>
            </p:nvGrpSpPr>
            <p:grpSpPr>
              <a:xfrm>
                <a:off x="1571586" y="3946483"/>
                <a:ext cx="3320716" cy="272955"/>
                <a:chOff x="1571586" y="3946483"/>
                <a:chExt cx="3320716" cy="272955"/>
              </a:xfrm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6ED709C-8E24-6E48-ABAB-EA53CF69CF05}"/>
                    </a:ext>
                  </a:extLst>
                </p:cNvPr>
                <p:cNvCxnSpPr/>
                <p:nvPr/>
              </p:nvCxnSpPr>
              <p:spPr>
                <a:xfrm>
                  <a:off x="1571586" y="4094272"/>
                  <a:ext cx="3320716" cy="0"/>
                </a:xfrm>
                <a:prstGeom prst="line">
                  <a:avLst/>
                </a:prstGeom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612E67E-633C-E049-A70F-DE54F13B2DE0}"/>
                    </a:ext>
                  </a:extLst>
                </p:cNvPr>
                <p:cNvSpPr/>
                <p:nvPr/>
              </p:nvSpPr>
              <p:spPr>
                <a:xfrm>
                  <a:off x="4069308" y="3946483"/>
                  <a:ext cx="272955" cy="272955"/>
                </a:xfrm>
                <a:prstGeom prst="ellipse">
                  <a:avLst/>
                </a:prstGeom>
                <a:solidFill>
                  <a:schemeClr val="bg1"/>
                </a:solidFill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921D56-B565-E943-A207-3E0757ABBD94}"/>
                  </a:ext>
                </a:extLst>
              </p:cNvPr>
              <p:cNvGrpSpPr/>
              <p:nvPr/>
            </p:nvGrpSpPr>
            <p:grpSpPr>
              <a:xfrm>
                <a:off x="1573861" y="4781274"/>
                <a:ext cx="3320716" cy="272955"/>
                <a:chOff x="1587509" y="4781274"/>
                <a:chExt cx="3320716" cy="272955"/>
              </a:xfrm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929BB6E3-271B-F24B-B200-121FD5719CEA}"/>
                    </a:ext>
                  </a:extLst>
                </p:cNvPr>
                <p:cNvCxnSpPr/>
                <p:nvPr/>
              </p:nvCxnSpPr>
              <p:spPr>
                <a:xfrm>
                  <a:off x="1587509" y="4929063"/>
                  <a:ext cx="3320716" cy="0"/>
                </a:xfrm>
                <a:prstGeom prst="line">
                  <a:avLst/>
                </a:prstGeom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EA46CB1-5A3A-A14B-B72F-2172C3D75EDD}"/>
                    </a:ext>
                  </a:extLst>
                </p:cNvPr>
                <p:cNvSpPr/>
                <p:nvPr/>
              </p:nvSpPr>
              <p:spPr>
                <a:xfrm>
                  <a:off x="1765109" y="4781274"/>
                  <a:ext cx="272955" cy="272955"/>
                </a:xfrm>
                <a:prstGeom prst="ellipse">
                  <a:avLst/>
                </a:prstGeom>
                <a:solidFill>
                  <a:schemeClr val="bg1"/>
                </a:solidFill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6553023-9D9C-0248-AAE7-FE4EE96BE426}"/>
                  </a:ext>
                </a:extLst>
              </p:cNvPr>
              <p:cNvGrpSpPr/>
              <p:nvPr/>
            </p:nvGrpSpPr>
            <p:grpSpPr>
              <a:xfrm>
                <a:off x="1589783" y="5629707"/>
                <a:ext cx="3320716" cy="272955"/>
                <a:chOff x="1617079" y="5629707"/>
                <a:chExt cx="3320716" cy="272955"/>
              </a:xfrm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360248B-89B7-6E4F-8B11-6B991F055A08}"/>
                    </a:ext>
                  </a:extLst>
                </p:cNvPr>
                <p:cNvCxnSpPr/>
                <p:nvPr/>
              </p:nvCxnSpPr>
              <p:spPr>
                <a:xfrm>
                  <a:off x="1617079" y="5777496"/>
                  <a:ext cx="3320716" cy="0"/>
                </a:xfrm>
                <a:prstGeom prst="line">
                  <a:avLst/>
                </a:prstGeom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889308A-2714-5343-93A1-A0BB18BD565F}"/>
                    </a:ext>
                  </a:extLst>
                </p:cNvPr>
                <p:cNvSpPr/>
                <p:nvPr/>
              </p:nvSpPr>
              <p:spPr>
                <a:xfrm>
                  <a:off x="2927445" y="5629707"/>
                  <a:ext cx="272955" cy="272955"/>
                </a:xfrm>
                <a:prstGeom prst="ellipse">
                  <a:avLst/>
                </a:prstGeom>
                <a:solidFill>
                  <a:schemeClr val="bg1"/>
                </a:solidFill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207D6EE-41FB-BF4E-A69E-3FF467B23D50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Applying the model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87A7D9A-4AB9-DF4F-B62C-4D06440A82C3}"/>
              </a:ext>
            </a:extLst>
          </p:cNvPr>
          <p:cNvSpPr txBox="1">
            <a:spLocks/>
          </p:cNvSpPr>
          <p:nvPr/>
        </p:nvSpPr>
        <p:spPr>
          <a:xfrm>
            <a:off x="650448" y="1311442"/>
            <a:ext cx="10786376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Varying the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(here 5) input parameters result in probability distributions for infections over time.</a:t>
            </a:r>
          </a:p>
        </p:txBody>
      </p:sp>
    </p:spTree>
    <p:extLst>
      <p:ext uri="{BB962C8B-B14F-4D97-AF65-F5344CB8AC3E}">
        <p14:creationId xmlns:p14="http://schemas.microsoft.com/office/powerpoint/2010/main" val="2460023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E134-A359-D347-8BF1-7443A817BD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620" y="365125"/>
            <a:ext cx="10015979" cy="712788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Source code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1B0F-182C-514E-B35B-D5D61D23B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65375"/>
            <a:ext cx="12192000" cy="401637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latin typeface="Raleway" panose="020B0003030101060003" pitchFamily="34" charset="0"/>
                <a:hlinkClick r:id="rId3"/>
              </a:rPr>
              <a:t>https://github</a:t>
            </a:r>
            <a:r>
              <a:rPr lang="en-GB" dirty="0">
                <a:latin typeface="Raleway" panose="020B0003030101060003" pitchFamily="34" charset="0"/>
                <a:hlinkClick r:id="rId4"/>
              </a:rPr>
              <a:t> .com/malvers/</a:t>
            </a:r>
            <a:r>
              <a:rPr lang="en-GB">
                <a:latin typeface="Raleway" panose="020B0003030101060003" pitchFamily="34" charset="0"/>
                <a:hlinkClick r:id="rId4"/>
              </a:rPr>
              <a:t>RandomInfectionSimulation</a:t>
            </a: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  <a:latin typeface="Raleway" panose="020B0003030101060003" pitchFamily="34" charset="0"/>
              </a:rPr>
              <a:t>Code review is highly appreciated!</a:t>
            </a:r>
          </a:p>
          <a:p>
            <a:pPr marL="0" indent="0" algn="ctr">
              <a:buNone/>
            </a:pPr>
            <a:endParaRPr lang="en-GB" dirty="0">
              <a:latin typeface="Raleway" panose="020B0003030101060003" pitchFamily="34" charset="0"/>
            </a:endParaRPr>
          </a:p>
          <a:p>
            <a:pPr marL="0" indent="0" algn="ctr">
              <a:buNone/>
            </a:pPr>
            <a:endParaRPr lang="en-GB" dirty="0">
              <a:latin typeface="Raleway" panose="020B0003030101060003" pitchFamily="34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michael.r.alvers@gmail.com</a:t>
            </a: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35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99642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mirror&#10;&#10;Description automatically generated">
            <a:extLst>
              <a:ext uri="{FF2B5EF4-FFF2-40B4-BE49-F238E27FC236}">
                <a16:creationId xmlns:a16="http://schemas.microsoft.com/office/drawing/2014/main" id="{9A480454-4581-A44B-9575-DA8561E0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16" y="1425600"/>
            <a:ext cx="3227314" cy="228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1FC17489-FD46-2649-AE10-ED72E2518044}"/>
              </a:ext>
            </a:extLst>
          </p:cNvPr>
          <p:cNvSpPr txBox="1">
            <a:spLocks/>
          </p:cNvSpPr>
          <p:nvPr/>
        </p:nvSpPr>
        <p:spPr>
          <a:xfrm>
            <a:off x="517358" y="365126"/>
            <a:ext cx="10836442" cy="7133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Box check and distance check are equivalent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85531-5D3D-224B-9221-4B8A3F8F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77" y="1419496"/>
            <a:ext cx="3269346" cy="231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picture containing mirror&#10;&#10;Description automatically generated">
            <a:extLst>
              <a:ext uri="{FF2B5EF4-FFF2-40B4-BE49-F238E27FC236}">
                <a16:creationId xmlns:a16="http://schemas.microsoft.com/office/drawing/2014/main" id="{F0ABC698-4562-B747-8CED-D8FAA9CB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5501" y="1428202"/>
            <a:ext cx="3253894" cy="230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picture containing mirror&#10;&#10;Description automatically generated">
            <a:extLst>
              <a:ext uri="{FF2B5EF4-FFF2-40B4-BE49-F238E27FC236}">
                <a16:creationId xmlns:a16="http://schemas.microsoft.com/office/drawing/2014/main" id="{1D96FAB6-CD17-4440-978E-0747FD06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007" y="4014651"/>
            <a:ext cx="3253040" cy="23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C8322A-AA3E-3E45-AF28-A16A83A07D38}"/>
              </a:ext>
            </a:extLst>
          </p:cNvPr>
          <p:cNvSpPr/>
          <p:nvPr/>
        </p:nvSpPr>
        <p:spPr>
          <a:xfrm>
            <a:off x="2787732" y="2440746"/>
            <a:ext cx="947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inner</a:t>
            </a:r>
            <a:endParaRPr lang="de-DE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9C4440-E65B-7B41-BC63-296DFE66DEE3}"/>
              </a:ext>
            </a:extLst>
          </p:cNvPr>
          <p:cNvSpPr/>
          <p:nvPr/>
        </p:nvSpPr>
        <p:spPr>
          <a:xfrm>
            <a:off x="9854776" y="2325546"/>
            <a:ext cx="982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outer</a:t>
            </a:r>
            <a:endParaRPr lang="de-DE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2D91-11F6-0343-965A-37CC3FC66A27}"/>
              </a:ext>
            </a:extLst>
          </p:cNvPr>
          <p:cNvSpPr/>
          <p:nvPr/>
        </p:nvSpPr>
        <p:spPr>
          <a:xfrm>
            <a:off x="6558376" y="2341146"/>
            <a:ext cx="711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box</a:t>
            </a:r>
            <a:endParaRPr lang="de-DE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7600F3-F53C-CD47-B06C-8D8D795B1DA6}"/>
              </a:ext>
            </a:extLst>
          </p:cNvPr>
          <p:cNvSpPr/>
          <p:nvPr/>
        </p:nvSpPr>
        <p:spPr>
          <a:xfrm>
            <a:off x="5658376" y="4782752"/>
            <a:ext cx="1632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optimized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0309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1FC17489-FD46-2649-AE10-ED72E2518044}"/>
              </a:ext>
            </a:extLst>
          </p:cNvPr>
          <p:cNvSpPr txBox="1">
            <a:spLocks/>
          </p:cNvSpPr>
          <p:nvPr/>
        </p:nvSpPr>
        <p:spPr>
          <a:xfrm>
            <a:off x="517358" y="365126"/>
            <a:ext cx="10836442" cy="7133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Comparison MacBook PRO i9 2.3 GHz (</a:t>
            </a:r>
            <a:r>
              <a:rPr lang="en-GB" sz="2800" b="1" dirty="0">
                <a:solidFill>
                  <a:srgbClr val="7030A0"/>
                </a:solidFill>
                <a:latin typeface="Raleway Light" panose="020B0403030101060003" pitchFamily="34" charset="77"/>
              </a:rPr>
              <a:t>2020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) vs. i7 2.8 GHz (</a:t>
            </a:r>
            <a:r>
              <a:rPr lang="en-GB" sz="2800" b="1" dirty="0">
                <a:solidFill>
                  <a:srgbClr val="C00000"/>
                </a:solidFill>
                <a:latin typeface="Raleway Light" panose="020B0403030101060003" pitchFamily="34" charset="77"/>
              </a:rPr>
              <a:t>2012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B0422B-F583-0B4F-9171-03A886F37AE5}"/>
              </a:ext>
            </a:extLst>
          </p:cNvPr>
          <p:cNvGrpSpPr/>
          <p:nvPr/>
        </p:nvGrpSpPr>
        <p:grpSpPr>
          <a:xfrm>
            <a:off x="636642" y="1600603"/>
            <a:ext cx="10889611" cy="3749209"/>
            <a:chOff x="636642" y="1452743"/>
            <a:chExt cx="11319074" cy="3897070"/>
          </a:xfrm>
        </p:grpSpPr>
        <p:pic>
          <p:nvPicPr>
            <p:cNvPr id="3" name="Picture 2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439A12F0-188B-834C-8510-344086A4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642" y="1452743"/>
              <a:ext cx="5510457" cy="3897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1E8AD60-1F74-424D-92F0-8EC7C0AC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259" y="1452743"/>
              <a:ext cx="5510457" cy="3897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150275-D997-344E-B798-D984CFC7A62C}"/>
                </a:ext>
              </a:extLst>
            </p:cNvPr>
            <p:cNvSpPr/>
            <p:nvPr/>
          </p:nvSpPr>
          <p:spPr>
            <a:xfrm>
              <a:off x="3767574" y="2752649"/>
              <a:ext cx="16017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rgbClr val="7030A0"/>
                  </a:solidFill>
                </a:rPr>
                <a:t>1:12:17</a:t>
              </a:r>
              <a:endParaRPr lang="de-DE" sz="3600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6BD24E-E96D-4245-BB64-859A5A1ED318}"/>
                </a:ext>
              </a:extLst>
            </p:cNvPr>
            <p:cNvSpPr/>
            <p:nvPr/>
          </p:nvSpPr>
          <p:spPr>
            <a:xfrm>
              <a:off x="9528865" y="2752649"/>
              <a:ext cx="18357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rgbClr val="C00000"/>
                  </a:solidFill>
                </a:rPr>
                <a:t>00:35:18</a:t>
              </a:r>
              <a:endParaRPr lang="de-DE" sz="3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643C00-239A-5B4B-9B87-A33ED85EDCC0}"/>
              </a:ext>
            </a:extLst>
          </p:cNvPr>
          <p:cNvSpPr/>
          <p:nvPr/>
        </p:nvSpPr>
        <p:spPr>
          <a:xfrm>
            <a:off x="5244554" y="568674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sin palabras ...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91536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4327B-9B26-FD47-9FD1-96C7EE18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65126"/>
            <a:ext cx="10944367" cy="713398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Create all variations of </a:t>
            </a:r>
            <a:r>
              <a:rPr lang="en-GB" b="1" i="1" dirty="0" err="1"/>
              <a:t>i</a:t>
            </a:r>
            <a:r>
              <a:rPr lang="en-GB" dirty="0"/>
              <a:t> parameters in</a:t>
            </a:r>
            <a:r>
              <a:rPr lang="en-GB" b="1" i="1" dirty="0"/>
              <a:t> j </a:t>
            </a:r>
            <a:r>
              <a:rPr lang="en-GB" dirty="0"/>
              <a:t>settings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20C7EB-12AE-FF48-8BBD-542EC422A068}"/>
              </a:ext>
            </a:extLst>
          </p:cNvPr>
          <p:cNvGrpSpPr/>
          <p:nvPr/>
        </p:nvGrpSpPr>
        <p:grpSpPr>
          <a:xfrm>
            <a:off x="1813895" y="1895203"/>
            <a:ext cx="8615980" cy="3664488"/>
            <a:chOff x="358851" y="1386390"/>
            <a:chExt cx="11411768" cy="485357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F93E11-F911-9B4E-B220-12F3EF516EFF}"/>
                </a:ext>
              </a:extLst>
            </p:cNvPr>
            <p:cNvGrpSpPr/>
            <p:nvPr/>
          </p:nvGrpSpPr>
          <p:grpSpPr>
            <a:xfrm>
              <a:off x="3515135" y="1406562"/>
              <a:ext cx="2429266" cy="4833399"/>
              <a:chOff x="585537" y="405067"/>
              <a:chExt cx="2996520" cy="596203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CC1834-563E-9C4E-85BD-52167038A67E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0BF74A-4B42-9040-8750-7191E3AA9CEC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4C2C19-9E0A-3240-8694-C5EE8E0B6D8E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D4C651-00AC-A246-AC68-4D0DAC49AEB3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9ABD1C-B1B9-8F46-BAA6-96F7A3861EBD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F89E83-9C1F-A840-AC8B-F7C644DD2B79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FEA7670-7B14-3841-B474-15E148FD2E2C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ECE8EA-43BC-8448-A14D-DD331EEB125C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1986E6-9B29-9D47-BBEC-C37D8F103EA1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459E41C-1512-B241-9E1F-69F2C98651ED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2DCB0B-17D0-3045-8FAB-F458C99455B8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5A2A24-955D-0F4D-8634-D47399482963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881ABC-1A5C-6D44-A789-44648FEE0AF2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FF22762-BE25-574F-ABF7-D87776950B67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5FA629-C978-A04E-94C7-915FD7CD2E8D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8A1E8A-D6B2-9242-A4F3-77E83C4003ED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5D16B4-1196-094B-A134-C1BA7C019447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DB1D0C-4532-6B44-9FCE-70967D7377A3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7A3912-99C1-844D-85BF-D1F3920527ED}"/>
                </a:ext>
              </a:extLst>
            </p:cNvPr>
            <p:cNvGrpSpPr/>
            <p:nvPr/>
          </p:nvGrpSpPr>
          <p:grpSpPr>
            <a:xfrm rot="10800000">
              <a:off x="6236188" y="1386390"/>
              <a:ext cx="2429266" cy="4833399"/>
              <a:chOff x="585537" y="405067"/>
              <a:chExt cx="2996520" cy="59620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B59743-A204-0E47-8A6A-AB317D59C20A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3631D12-9339-A946-85A9-6A5B32EED066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3612E3F-4642-2941-800F-5A3BF8994503}"/>
                  </a:ext>
                </a:extLst>
              </p:cNvPr>
              <p:cNvSpPr/>
              <p:nvPr/>
            </p:nvSpPr>
            <p:spPr>
              <a:xfrm>
                <a:off x="1566723" y="1401650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ECFF88-B24D-CA47-8841-5355472A8B39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FEEBD8-FFC9-1A45-B49A-283949BEB55E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595FEC-2E1D-C84A-83A7-78FE7DD9EE46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AB38DE-2B39-6643-9192-F2ECD49EB146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176F73D-DEC1-9444-B6A7-A26970E45654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EE66941-7271-4547-95EF-770D4A873214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DE12356-7F1F-3E47-9AB0-905E47E444D0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570ED8E-00B7-BA40-BC17-AAAF289318CE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FC406E-B2FB-D54E-A8D7-F434CF570ED9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620EBA9-53B3-0346-8A7C-C6E7AD21F6A6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1BAF7C-6842-DC45-8042-6E6AFD83F36D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3C18EA5-78F4-E447-BB41-C19FB78FE371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9C832D-BBA3-B443-A615-AE25F51961EF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B42A863-217A-B949-AB82-349F279EE928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9EBB959-D07B-3D43-85DA-C96947423613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E24AB3A-0A9B-C048-B129-A55AE1EF541A}"/>
                </a:ext>
              </a:extLst>
            </p:cNvPr>
            <p:cNvGrpSpPr/>
            <p:nvPr/>
          </p:nvGrpSpPr>
          <p:grpSpPr>
            <a:xfrm>
              <a:off x="358851" y="1390520"/>
              <a:ext cx="2429266" cy="4833399"/>
              <a:chOff x="585537" y="405067"/>
              <a:chExt cx="2996520" cy="596203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018836-1938-B74B-9952-307881FE9A9E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DABFD2F-6534-8449-BC34-7D6605D8E97F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F4D823E-5E7C-434A-835C-A1A7F90AA16B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2CA9B2-CCA7-B142-8FEB-8EE985EC2FF8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1A00B7-CDC8-DA48-B77A-4F4AE84AFB50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7C0E34-5DD0-354E-B614-E7AC54F9397B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380A115-BC21-2345-A3B7-9E6D2F9DA725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CDE9AA-1B26-6A46-9732-CFBF46B6F807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D7E7A9-E665-A944-892E-6513660752FC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202C33-0E6B-1942-A6A6-D617E4E6831F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94B898-787F-F043-87AA-E0070B124915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675786E-66D8-2C46-8BBC-CB2ABA999C81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3876B7-EA7D-B348-A9DA-AB19DCA0028D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1211AD-A77E-1A48-A338-5DE78D8DB883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58D128-8E05-D14F-A6F9-1E415908E4D9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31C87BA-D8E8-7C42-A50B-75FE0994B922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BC6307-73E4-834D-B7FB-D9F3DA02168A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BB3536A-0D46-384E-9E36-A7A9804CAA5C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FCB91F9-5635-314B-9A6B-524ECF2243E9}"/>
                </a:ext>
              </a:extLst>
            </p:cNvPr>
            <p:cNvGrpSpPr/>
            <p:nvPr/>
          </p:nvGrpSpPr>
          <p:grpSpPr>
            <a:xfrm rot="10800000">
              <a:off x="9341353" y="1392795"/>
              <a:ext cx="2429266" cy="4833399"/>
              <a:chOff x="585537" y="405067"/>
              <a:chExt cx="2996520" cy="596203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D1708FE-4D2A-B349-9414-15E98A0DE465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C22D9A9-C449-1948-BDAA-1ECBB1A8B92F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F48C812-ACB2-3B4C-85F4-4563CFF6E9F8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F646DAD-B17E-494B-8685-82E0C656D3F7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63160D-CE6E-E341-87EA-F007FB3A931C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8AEE5BB-78D5-E943-AC88-7008E6175133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D4BCDC0-7390-8D49-82F6-DDEC2AA70FCC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B18FC49-6910-7644-AE62-0718A7C91523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5508BAA-0F31-164C-8537-4800B74CABAA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736D228-0668-0841-9A05-235CDB4F3EEF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AC5488-0C17-9541-8A2E-B306825E7E67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305E3F-EF9C-D64E-817D-E5CD3144EA98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D91A9A0-706D-324C-83FF-C07BB605DA7C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84559A1-9AA8-DE40-9584-4D3163D4A8F4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0AF7D26-A606-884A-A973-42E35AF0383C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1FD2656-B38A-B14E-8F86-71EC7DA0C798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37FDA0-8CD4-124D-AF2C-34D5F24A61C5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ABF300D-2F3C-F54E-83F1-8599490929B9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35692C-8A24-F14B-B0DD-67DA2B0A6C33}"/>
                </a:ext>
              </a:extLst>
            </p:cNvPr>
            <p:cNvSpPr/>
            <p:nvPr/>
          </p:nvSpPr>
          <p:spPr>
            <a:xfrm>
              <a:off x="2940301" y="3245247"/>
              <a:ext cx="444351" cy="64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solidFill>
                    <a:srgbClr val="5B9BD5">
                      <a:lumMod val="50000"/>
                    </a:srgbClr>
                  </a:solidFill>
                  <a:latin typeface="Raleway" panose="020B0003030101060003" pitchFamily="34" charset="0"/>
                  <a:ea typeface="+mj-ea"/>
                  <a:cs typeface="+mj-cs"/>
                </a:rPr>
                <a:t>...</a:t>
              </a:r>
              <a:endParaRPr lang="de-DE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A4DF339-5994-7740-B651-1528A2782E17}"/>
                </a:ext>
              </a:extLst>
            </p:cNvPr>
            <p:cNvSpPr/>
            <p:nvPr/>
          </p:nvSpPr>
          <p:spPr>
            <a:xfrm>
              <a:off x="8756521" y="3274816"/>
              <a:ext cx="444351" cy="64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solidFill>
                    <a:srgbClr val="5B9BD5">
                      <a:lumMod val="50000"/>
                    </a:srgbClr>
                  </a:solidFill>
                  <a:latin typeface="Raleway" panose="020B0003030101060003" pitchFamily="34" charset="0"/>
                  <a:ea typeface="+mj-ea"/>
                  <a:cs typeface="+mj-cs"/>
                </a:rPr>
                <a:t>...</a:t>
              </a:r>
              <a:endParaRPr lang="de-DE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D392F-83B0-7F4A-AD0C-4D5B790FF268}"/>
              </a:ext>
            </a:extLst>
          </p:cNvPr>
          <p:cNvSpPr/>
          <p:nvPr/>
        </p:nvSpPr>
        <p:spPr>
          <a:xfrm>
            <a:off x="2634987" y="140124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j </a:t>
            </a:r>
            <a:endParaRPr lang="de-DE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FDC39E-5BF0-B840-A4E2-C3A1DD0CE3A6}"/>
              </a:ext>
            </a:extLst>
          </p:cNvPr>
          <p:cNvSpPr/>
          <p:nvPr/>
        </p:nvSpPr>
        <p:spPr>
          <a:xfrm>
            <a:off x="1301489" y="3496745"/>
            <a:ext cx="370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</a:t>
            </a:r>
            <a:r>
              <a:rPr lang="en-GB" sz="2000" b="1" i="1" dirty="0" err="1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i</a:t>
            </a:r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</a:t>
            </a:r>
            <a:endParaRPr lang="de-DE" sz="11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6EACB5D-F009-4E4D-AA6C-EEB300EEEC6A}"/>
              </a:ext>
            </a:extLst>
          </p:cNvPr>
          <p:cNvSpPr/>
          <p:nvPr/>
        </p:nvSpPr>
        <p:spPr>
          <a:xfrm>
            <a:off x="3160559" y="5768465"/>
            <a:ext cx="571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examples between the extremes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all left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and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all right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941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24DA7-D6AA-9C4D-9ACA-21BAE6348EEF}"/>
              </a:ext>
            </a:extLst>
          </p:cNvPr>
          <p:cNvGrpSpPr/>
          <p:nvPr/>
        </p:nvGrpSpPr>
        <p:grpSpPr>
          <a:xfrm>
            <a:off x="976924" y="2288274"/>
            <a:ext cx="3366478" cy="3386814"/>
            <a:chOff x="4774670" y="2817013"/>
            <a:chExt cx="2428959" cy="244363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4018836-1938-B74B-9952-307881FE9A9E}"/>
                </a:ext>
              </a:extLst>
            </p:cNvPr>
            <p:cNvSpPr/>
            <p:nvPr/>
          </p:nvSpPr>
          <p:spPr>
            <a:xfrm>
              <a:off x="5587839" y="3632196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DABFD2F-6534-8449-BC34-7D6605D8E97F}"/>
                </a:ext>
              </a:extLst>
            </p:cNvPr>
            <p:cNvSpPr/>
            <p:nvPr/>
          </p:nvSpPr>
          <p:spPr>
            <a:xfrm>
              <a:off x="6394051" y="3622889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F4D823E-5E7C-434A-835C-A1A7F90AA16B}"/>
                </a:ext>
              </a:extLst>
            </p:cNvPr>
            <p:cNvSpPr/>
            <p:nvPr/>
          </p:nvSpPr>
          <p:spPr>
            <a:xfrm>
              <a:off x="4778363" y="3637050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02CA9B2-CCA7-B142-8FEB-8EE985EC2FF8}"/>
                </a:ext>
              </a:extLst>
            </p:cNvPr>
            <p:cNvSpPr/>
            <p:nvPr/>
          </p:nvSpPr>
          <p:spPr>
            <a:xfrm>
              <a:off x="6392951" y="4439111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1A00B7-CDC8-DA48-B77A-4F4AE84AFB50}"/>
                </a:ext>
              </a:extLst>
            </p:cNvPr>
            <p:cNvSpPr/>
            <p:nvPr/>
          </p:nvSpPr>
          <p:spPr>
            <a:xfrm>
              <a:off x="5583981" y="4447969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C7C0E34-5DD0-354E-B614-E7AC54F9397B}"/>
                </a:ext>
              </a:extLst>
            </p:cNvPr>
            <p:cNvSpPr/>
            <p:nvPr/>
          </p:nvSpPr>
          <p:spPr>
            <a:xfrm>
              <a:off x="4779748" y="4451066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80A115-BC21-2345-A3B7-9E6D2F9DA725}"/>
                </a:ext>
              </a:extLst>
            </p:cNvPr>
            <p:cNvSpPr/>
            <p:nvPr/>
          </p:nvSpPr>
          <p:spPr>
            <a:xfrm>
              <a:off x="4774670" y="2817013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CDE9AA-1B26-6A46-9732-CFBF46B6F807}"/>
                </a:ext>
              </a:extLst>
            </p:cNvPr>
            <p:cNvSpPr/>
            <p:nvPr/>
          </p:nvSpPr>
          <p:spPr>
            <a:xfrm>
              <a:off x="6389490" y="2823515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D7E7A9-E665-A944-892E-6513660752FC}"/>
                </a:ext>
              </a:extLst>
            </p:cNvPr>
            <p:cNvSpPr/>
            <p:nvPr/>
          </p:nvSpPr>
          <p:spPr>
            <a:xfrm>
              <a:off x="5586792" y="2821867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894327B-9B26-FD47-9FD1-96C7EE18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65126"/>
            <a:ext cx="10944367" cy="713398"/>
          </a:xfrm>
        </p:spPr>
        <p:txBody>
          <a:bodyPr/>
          <a:lstStyle/>
          <a:p>
            <a:r>
              <a:rPr lang="en-GB" dirty="0"/>
              <a:t>Solution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69FEF890-00CD-F94E-A08D-2FD1FEDDECEA}"/>
              </a:ext>
            </a:extLst>
          </p:cNvPr>
          <p:cNvSpPr txBox="1">
            <a:spLocks/>
          </p:cNvSpPr>
          <p:nvPr/>
        </p:nvSpPr>
        <p:spPr>
          <a:xfrm>
            <a:off x="650448" y="1311442"/>
            <a:ext cx="10786376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Create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all combinations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with repeats of all possible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50D64-C994-E047-A758-2AD5525707F3}"/>
              </a:ext>
            </a:extLst>
          </p:cNvPr>
          <p:cNvSpPr/>
          <p:nvPr/>
        </p:nvSpPr>
        <p:spPr>
          <a:xfrm>
            <a:off x="907094" y="5787515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possible variations for 3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endParaRPr lang="de-DE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F1236-670B-5645-8841-A91B715D3684}"/>
              </a:ext>
            </a:extLst>
          </p:cNvPr>
          <p:cNvGrpSpPr/>
          <p:nvPr/>
        </p:nvGrpSpPr>
        <p:grpSpPr>
          <a:xfrm>
            <a:off x="5430139" y="2675494"/>
            <a:ext cx="5315424" cy="2753758"/>
            <a:chOff x="5598890" y="2654986"/>
            <a:chExt cx="5063649" cy="26233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953C13-ED1A-104D-AFFD-6E9FE845759C}"/>
                </a:ext>
              </a:extLst>
            </p:cNvPr>
            <p:cNvGrpSpPr/>
            <p:nvPr/>
          </p:nvGrpSpPr>
          <p:grpSpPr>
            <a:xfrm>
              <a:off x="5598890" y="2654986"/>
              <a:ext cx="1558449" cy="2575693"/>
              <a:chOff x="5170265" y="2326374"/>
              <a:chExt cx="1558449" cy="257569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DABC67-BFB9-A648-900A-81B17FD368A4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62FA518-4F67-0547-A833-ADE7AE69C981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FC4AC29-9F8C-9D49-AF4E-14CCAC50774D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373B99C-E826-B347-97BD-3CE547B905E9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C0875E7-CE82-4240-A2D3-5CB44F19771F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1C14ED-5DC3-8F40-94BC-710ECF6C910C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CB9363A-93F0-7640-A782-F8C424D397DA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8BF6634-533B-D147-B0C1-0EC90319DD8B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FD015A-AF96-A449-AD33-BE416DE2A969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B875FDD-92B0-FD4F-A91C-49CD78FC0D76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CB40D2B-CBCE-C046-870C-CB33B8E5FB65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D2647D5-2B3C-1447-8D5E-02B5C3FC8781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D2CA8C9-09C8-AE43-A119-A726C71631DE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27F7D7-9580-0740-A57C-9AF0E9340C38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C311F71-B4F8-5C45-B9E2-305777BB20A8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12FF4AF-EE01-C44D-8C07-692BE6B40B73}"/>
                </a:ext>
              </a:extLst>
            </p:cNvPr>
            <p:cNvGrpSpPr/>
            <p:nvPr/>
          </p:nvGrpSpPr>
          <p:grpSpPr>
            <a:xfrm rot="10800000">
              <a:off x="7365777" y="2678799"/>
              <a:ext cx="1558449" cy="2575693"/>
              <a:chOff x="5170265" y="2326374"/>
              <a:chExt cx="1558449" cy="257569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330B47C-7D5E-2241-B71B-702B226C95C5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B6A046-DE27-144F-9692-48301DECD46B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2E44CF1-D780-FD41-96E2-DAFC745D4C7F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B027176-416B-8A4F-981E-D0AD32CA65FF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C202665-ACC5-6743-B766-80B9A66CCF69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8ED4F7-CC74-D544-BB3A-5195C902DF96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165E0B-1CA1-5444-8108-E5C05A12BF96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2E674A-D387-1646-A662-B586B025962F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8768E3-963B-434A-8039-9FA9CEA10FF0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B23C5B1-2159-D14A-93EA-CC5324B49FDE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28FF128-4DFC-E146-8304-59B76BDFA823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3EE5FD5-BD24-1D4E-B08D-F0F710A23EBB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C0ADA80-B459-5A47-8CC9-1D9607979678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56016AA-8A52-A74A-939E-3F324EFB2118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262D5AE-CE61-1C43-A216-CAB065560FE0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6E63F7D-4A5A-E947-9099-7FC5CC615D74}"/>
                </a:ext>
              </a:extLst>
            </p:cNvPr>
            <p:cNvGrpSpPr/>
            <p:nvPr/>
          </p:nvGrpSpPr>
          <p:grpSpPr>
            <a:xfrm rot="10800000">
              <a:off x="9104090" y="2702612"/>
              <a:ext cx="1558449" cy="2575693"/>
              <a:chOff x="5170265" y="2326374"/>
              <a:chExt cx="1558449" cy="2575693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01A7CC4-F19D-CF44-9466-B2D9771C2078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AA109F3-4A8F-8345-993D-D5947C3748F4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CCC404-FCEF-CB44-9590-9A79434CDF2F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DA16332-4501-4944-9021-DE454C1CAF2A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1067E9B-CA2C-E644-BED8-F7069774A9BA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124F7D8-3E20-7B4B-B68B-93B72D65B2C9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B7A1C5C-00A4-614C-9F90-13C0C49E39C7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A77A421-80C4-6B40-9768-1EA002C6B86B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90C97E8-7C4D-F841-B9EB-429F5917A591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60AA7CB-6F39-184E-A285-B96135C0F30C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5995E14-97E8-604D-908C-90C07840C42C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4D8456-F29E-3D42-BF43-B520BE67F0DE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BD2DCB8-ACBB-794F-98DD-86607032FCE9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DF65C53-297E-4740-9745-37EA7D429CB7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C8B8DAF-CA98-3745-A132-C373568CBA0F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D4FA9F6-21FA-F34E-BF64-BE4622FD96F6}"/>
              </a:ext>
            </a:extLst>
          </p:cNvPr>
          <p:cNvSpPr/>
          <p:nvPr/>
        </p:nvSpPr>
        <p:spPr>
          <a:xfrm>
            <a:off x="5360034" y="5482713"/>
            <a:ext cx="5495672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50" dirty="0">
                <a:solidFill>
                  <a:srgbClr val="002060"/>
                </a:solidFill>
                <a:latin typeface="Raleway" panose="020B0003030101060003" pitchFamily="34" charset="0"/>
              </a:rPr>
              <a:t>example </a:t>
            </a:r>
            <a:r>
              <a:rPr lang="en-GB" sz="1650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r>
              <a:rPr lang="en-GB" sz="1650" dirty="0">
                <a:solidFill>
                  <a:srgbClr val="002060"/>
                </a:solidFill>
                <a:latin typeface="Raleway" panose="020B0003030101060003" pitchFamily="34" charset="0"/>
              </a:rPr>
              <a:t> for 5 parameters of 243 combinations</a:t>
            </a:r>
            <a:endParaRPr lang="de-DE" sz="1650" dirty="0"/>
          </a:p>
        </p:txBody>
      </p:sp>
    </p:spTree>
    <p:extLst>
      <p:ext uri="{BB962C8B-B14F-4D97-AF65-F5344CB8AC3E}">
        <p14:creationId xmlns:p14="http://schemas.microsoft.com/office/powerpoint/2010/main" val="114338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999056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63172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65F961-33D2-384C-ADA2-16F42AD4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32D83-963C-124E-8322-0EB5A69A6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79" b="74831"/>
          <a:stretch/>
        </p:blipFill>
        <p:spPr>
          <a:xfrm>
            <a:off x="1621410" y="264752"/>
            <a:ext cx="6032663" cy="36497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89C57-A61A-0849-97A4-6908F40E722E}"/>
              </a:ext>
            </a:extLst>
          </p:cNvPr>
          <p:cNvCxnSpPr>
            <a:cxnSpLocks/>
          </p:cNvCxnSpPr>
          <p:nvPr/>
        </p:nvCxnSpPr>
        <p:spPr>
          <a:xfrm flipH="1">
            <a:off x="5854045" y="1593130"/>
            <a:ext cx="2121031" cy="14988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4FEE056-4488-6B45-A555-2A076B50EE02}"/>
              </a:ext>
            </a:extLst>
          </p:cNvPr>
          <p:cNvSpPr/>
          <p:nvPr/>
        </p:nvSpPr>
        <p:spPr>
          <a:xfrm>
            <a:off x="6278228" y="1938238"/>
            <a:ext cx="3756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worst and best case scenarios</a:t>
            </a:r>
            <a:endParaRPr lang="de-DE" sz="11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03870CE-2F33-0A41-99B9-497E3FC823C6}"/>
              </a:ext>
            </a:extLst>
          </p:cNvPr>
          <p:cNvSpPr/>
          <p:nvPr/>
        </p:nvSpPr>
        <p:spPr>
          <a:xfrm>
            <a:off x="6002981" y="1751949"/>
            <a:ext cx="175846" cy="762000"/>
          </a:xfrm>
          <a:prstGeom prst="rightBrace">
            <a:avLst>
              <a:gd name="adj1" fmla="val 34012"/>
              <a:gd name="adj2" fmla="val 50000"/>
            </a:avLst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37FF2-5C70-DE49-9198-B34493A5326A}"/>
              </a:ext>
            </a:extLst>
          </p:cNvPr>
          <p:cNvCxnSpPr/>
          <p:nvPr/>
        </p:nvCxnSpPr>
        <p:spPr>
          <a:xfrm flipH="1">
            <a:off x="4854804" y="452487"/>
            <a:ext cx="3091992" cy="1225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B55C4-4619-9649-8A91-A8E3B95BEEF6}"/>
              </a:ext>
            </a:extLst>
          </p:cNvPr>
          <p:cNvGrpSpPr/>
          <p:nvPr/>
        </p:nvGrpSpPr>
        <p:grpSpPr>
          <a:xfrm>
            <a:off x="619074" y="248478"/>
            <a:ext cx="11408419" cy="6484983"/>
            <a:chOff x="619074" y="30330"/>
            <a:chExt cx="11408419" cy="648498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155685-01DF-2943-A296-21E6738A83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7D0D1A-8927-454E-8630-6A03E6E9BBC0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F7B6CF-AEE4-0A46-B06B-10304F7F0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D9137-5622-D54C-B026-C121C257C9E6}"/>
                </a:ext>
              </a:extLst>
            </p:cNvPr>
            <p:cNvSpPr/>
            <p:nvPr/>
          </p:nvSpPr>
          <p:spPr>
            <a:xfrm>
              <a:off x="10668082" y="6145981"/>
              <a:ext cx="1359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3500 steps</a:t>
              </a:r>
              <a:endParaRPr lang="de-DE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59C7DE-D334-0C4C-A914-04AAE8254C77}"/>
              </a:ext>
            </a:extLst>
          </p:cNvPr>
          <p:cNvSpPr/>
          <p:nvPr/>
        </p:nvSpPr>
        <p:spPr>
          <a:xfrm>
            <a:off x="7897322" y="4223534"/>
            <a:ext cx="12073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1 % </a:t>
            </a:r>
            <a:endParaRPr lang="de-DE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59897-CB2B-ED42-AECF-2368DBB5BEF7}"/>
              </a:ext>
            </a:extLst>
          </p:cNvPr>
          <p:cNvSpPr/>
          <p:nvPr/>
        </p:nvSpPr>
        <p:spPr>
          <a:xfrm>
            <a:off x="3209757" y="3523652"/>
            <a:ext cx="3233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runtime about 30 minutes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33122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BA3BD6-5D96-434B-90B8-646C8959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3" y="244476"/>
            <a:ext cx="8983669" cy="6375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D189EE-6ED7-7F4D-8147-6438FA0CE203}"/>
              </a:ext>
            </a:extLst>
          </p:cNvPr>
          <p:cNvSpPr/>
          <p:nvPr/>
        </p:nvSpPr>
        <p:spPr>
          <a:xfrm>
            <a:off x="7897322" y="4223534"/>
            <a:ext cx="1664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1.5 % </a:t>
            </a:r>
            <a:endParaRPr lang="de-DE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59FC5-E04A-5748-A69B-90EA2DCEA2F8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CA8537-3886-9B41-B7F9-6777F83207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BCF09D-3790-6B45-B1D6-F4A374179EDF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F6037-9774-F64F-BCA0-B2986219D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2158D4D-5862-CF47-B53F-0BDE526F9CB6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7718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D0969A-396D-E242-A6DA-C4A75E00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F6C3B-D44A-C44D-A504-7CA4DF9E59A7}"/>
              </a:ext>
            </a:extLst>
          </p:cNvPr>
          <p:cNvSpPr/>
          <p:nvPr/>
        </p:nvSpPr>
        <p:spPr>
          <a:xfrm>
            <a:off x="2780885" y="3503089"/>
            <a:ext cx="2531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worst case scenario</a:t>
            </a:r>
            <a:endParaRPr lang="de-DE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DAB6-BE0F-1F45-9C6B-02D696E99555}"/>
              </a:ext>
            </a:extLst>
          </p:cNvPr>
          <p:cNvSpPr/>
          <p:nvPr/>
        </p:nvSpPr>
        <p:spPr>
          <a:xfrm>
            <a:off x="3687431" y="6181871"/>
            <a:ext cx="2396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best case scenario</a:t>
            </a:r>
            <a:endParaRPr lang="de-DE" sz="11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74869-63B8-FF4E-A06D-EA478B6B3E20}"/>
              </a:ext>
            </a:extLst>
          </p:cNvPr>
          <p:cNvCxnSpPr>
            <a:cxnSpLocks/>
          </p:cNvCxnSpPr>
          <p:nvPr/>
        </p:nvCxnSpPr>
        <p:spPr>
          <a:xfrm flipH="1">
            <a:off x="3996965" y="989814"/>
            <a:ext cx="3864990" cy="251695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D8160-EAC2-4B46-B463-E8A9CB0431E3}"/>
              </a:ext>
            </a:extLst>
          </p:cNvPr>
          <p:cNvCxnSpPr>
            <a:cxnSpLocks/>
          </p:cNvCxnSpPr>
          <p:nvPr/>
        </p:nvCxnSpPr>
        <p:spPr>
          <a:xfrm flipH="1">
            <a:off x="5099902" y="1319753"/>
            <a:ext cx="2724345" cy="49019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E167EF-A6C9-4747-8AAC-6DBA25BE8FD0}"/>
              </a:ext>
            </a:extLst>
          </p:cNvPr>
          <p:cNvCxnSpPr>
            <a:cxnSpLocks/>
          </p:cNvCxnSpPr>
          <p:nvPr/>
        </p:nvCxnSpPr>
        <p:spPr>
          <a:xfrm flipH="1">
            <a:off x="6334813" y="3874416"/>
            <a:ext cx="1244338" cy="226243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B0908-6805-EB4B-932D-B1F1D5A31AC3}"/>
              </a:ext>
            </a:extLst>
          </p:cNvPr>
          <p:cNvSpPr/>
          <p:nvPr/>
        </p:nvSpPr>
        <p:spPr>
          <a:xfrm>
            <a:off x="6079043" y="3512010"/>
            <a:ext cx="3576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Raleway" panose="020B0003030101060003" pitchFamily="34" charset="0"/>
                <a:ea typeface="+mj-ea"/>
                <a:cs typeface="+mj-cs"/>
              </a:rPr>
              <a:t>average of 4.000 simulations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2143C8-FB9E-724E-9A00-6737F5113FEA}"/>
              </a:ext>
            </a:extLst>
          </p:cNvPr>
          <p:cNvSpPr/>
          <p:nvPr/>
        </p:nvSpPr>
        <p:spPr>
          <a:xfrm>
            <a:off x="7897322" y="4223534"/>
            <a:ext cx="1273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2 % </a:t>
            </a:r>
            <a:endParaRPr lang="de-DE" sz="4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425D0-211C-8849-928D-523FE3B22180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817C33-3360-9546-BEF2-218C442D6534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68A90D-E7A4-1E44-A313-8ED35346ECF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96C1D4-2123-1347-AA64-26613E123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2F6444A-A29F-9746-B238-9B1C64F80EFF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8870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907</Words>
  <Application>Microsoft Macintosh PowerPoint</Application>
  <PresentationFormat>Widescreen</PresentationFormat>
  <Paragraphs>182</Paragraphs>
  <Slides>59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Raleway</vt:lpstr>
      <vt:lpstr>Raleway Light</vt:lpstr>
      <vt:lpstr>Wingdings</vt:lpstr>
      <vt:lpstr>Office Theme</vt:lpstr>
      <vt:lpstr>Random Infection Simulation*</vt:lpstr>
      <vt:lpstr>Simulation setup</vt:lpstr>
      <vt:lpstr>Simulation settings</vt:lpstr>
      <vt:lpstr>Example Simulations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Range of movement</vt:lpstr>
      <vt:lpstr>Influence of Individual Size (at 3%)</vt:lpstr>
      <vt:lpstr>Learnings</vt:lpstr>
      <vt:lpstr>Quarantine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Quarantine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Next steps</vt:lpstr>
      <vt:lpstr>PowerPoint Presentation</vt:lpstr>
      <vt:lpstr>PowerPoint Presentation</vt:lpstr>
      <vt:lpstr>PowerPoint Presentation</vt:lpstr>
      <vt:lpstr>Source code available on GitHub</vt:lpstr>
      <vt:lpstr>Appendix</vt:lpstr>
      <vt:lpstr>PowerPoint Presentation</vt:lpstr>
      <vt:lpstr>PowerPoint Presentation</vt:lpstr>
      <vt:lpstr>Create all variations of i parameters in j settings</vt:lpstr>
      <vt:lpstr>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Michael R. Alvers</dc:creator>
  <cp:lastModifiedBy>Dr. Michael R. Alvers</cp:lastModifiedBy>
  <cp:revision>66</cp:revision>
  <dcterms:created xsi:type="dcterms:W3CDTF">2020-04-23T09:56:17Z</dcterms:created>
  <dcterms:modified xsi:type="dcterms:W3CDTF">2020-05-02T13:53:01Z</dcterms:modified>
</cp:coreProperties>
</file>